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0"/>
  </p:notesMasterIdLst>
  <p:sldIdLst>
    <p:sldId id="256" r:id="rId2"/>
    <p:sldId id="257" r:id="rId3"/>
    <p:sldId id="258" r:id="rId4"/>
    <p:sldId id="264" r:id="rId5"/>
    <p:sldId id="265" r:id="rId6"/>
    <p:sldId id="259" r:id="rId7"/>
    <p:sldId id="266" r:id="rId8"/>
    <p:sldId id="263"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snapToGrid="0">
      <p:cViewPr varScale="1">
        <p:scale>
          <a:sx n="68" d="100"/>
          <a:sy n="68" d="100"/>
        </p:scale>
        <p:origin x="-798" y="-96"/>
      </p:cViewPr>
      <p:guideLst>
        <p:guide orient="horz" pos="2160"/>
        <p:guide pos="384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8C204E8-96DB-44BD-9A76-19313BF9F243}" type="datetimeFigureOut">
              <a:rPr lang="en-US" smtClean="0"/>
              <a:pPr/>
              <a:t>7/7/2020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39871AD-8D56-45B4-B1E2-6D50E090F7B0}"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39871AD-8D56-45B4-B1E2-6D50E090F7B0}" type="slidenum">
              <a:rPr lang="en-US" smtClean="0"/>
              <a:pPr/>
              <a:t>6</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39871AD-8D56-45B4-B1E2-6D50E090F7B0}" type="slidenum">
              <a:rPr lang="en-US" smtClean="0"/>
              <a:pPr/>
              <a:t>7</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3E5C517A-B0FE-40E2-A6D1-C14F06C7C6C4}" type="datetimeFigureOut">
              <a:rPr lang="en-US" smtClean="0"/>
              <a:pPr/>
              <a:t>7/7/2020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F84642C-8954-4637-8D08-E825FE541D47}"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E5C517A-B0FE-40E2-A6D1-C14F06C7C6C4}" type="datetimeFigureOut">
              <a:rPr lang="en-US" smtClean="0"/>
              <a:pPr/>
              <a:t>7/7/2020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F84642C-8954-4637-8D08-E825FE541D47}"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E5C517A-B0FE-40E2-A6D1-C14F06C7C6C4}" type="datetimeFigureOut">
              <a:rPr lang="en-US" smtClean="0"/>
              <a:pPr/>
              <a:t>7/7/2020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F84642C-8954-4637-8D08-E825FE541D47}"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E5C517A-B0FE-40E2-A6D1-C14F06C7C6C4}" type="datetimeFigureOut">
              <a:rPr lang="en-US" smtClean="0"/>
              <a:pPr/>
              <a:t>7/7/2020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F84642C-8954-4637-8D08-E825FE541D47}"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E5C517A-B0FE-40E2-A6D1-C14F06C7C6C4}" type="datetimeFigureOut">
              <a:rPr lang="en-US" smtClean="0"/>
              <a:pPr/>
              <a:t>7/7/2020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F84642C-8954-4637-8D08-E825FE541D47}"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3E5C517A-B0FE-40E2-A6D1-C14F06C7C6C4}" type="datetimeFigureOut">
              <a:rPr lang="en-US" smtClean="0"/>
              <a:pPr/>
              <a:t>7/7/2020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F84642C-8954-4637-8D08-E825FE541D47}"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3E5C517A-B0FE-40E2-A6D1-C14F06C7C6C4}" type="datetimeFigureOut">
              <a:rPr lang="en-US" smtClean="0"/>
              <a:pPr/>
              <a:t>7/7/2020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F84642C-8954-4637-8D08-E825FE541D47}"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3E5C517A-B0FE-40E2-A6D1-C14F06C7C6C4}" type="datetimeFigureOut">
              <a:rPr lang="en-US" smtClean="0"/>
              <a:pPr/>
              <a:t>7/7/2020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F84642C-8954-4637-8D08-E825FE541D47}"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E5C517A-B0FE-40E2-A6D1-C14F06C7C6C4}" type="datetimeFigureOut">
              <a:rPr lang="en-US" smtClean="0"/>
              <a:pPr/>
              <a:t>7/7/2020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F84642C-8954-4637-8D08-E825FE541D47}"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3E5C517A-B0FE-40E2-A6D1-C14F06C7C6C4}" type="datetimeFigureOut">
              <a:rPr lang="en-US" smtClean="0"/>
              <a:pPr/>
              <a:t>7/7/2020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F84642C-8954-4637-8D08-E825FE541D47}"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3E5C517A-B0FE-40E2-A6D1-C14F06C7C6C4}" type="datetimeFigureOut">
              <a:rPr lang="en-US" smtClean="0"/>
              <a:pPr/>
              <a:t>7/7/2020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F84642C-8954-4637-8D08-E825FE541D47}"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E5C517A-B0FE-40E2-A6D1-C14F06C7C6C4}" type="datetimeFigureOut">
              <a:rPr lang="en-US" smtClean="0"/>
              <a:pPr/>
              <a:t>7/7/2020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F84642C-8954-4637-8D08-E825FE541D47}"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338667"/>
            <a:ext cx="9144000" cy="3171296"/>
          </a:xfrm>
        </p:spPr>
        <p:txBody>
          <a:bodyPr>
            <a:normAutofit/>
          </a:bodyPr>
          <a:lstStyle/>
          <a:p>
            <a:r>
              <a:rPr lang="en-US" sz="4400" b="1" u="sng" dirty="0">
                <a:solidFill>
                  <a:srgbClr val="FF0000"/>
                </a:solidFill>
              </a:rPr>
              <a:t>WELCOME</a:t>
            </a:r>
            <a:r>
              <a:rPr lang="en-US" sz="4400" dirty="0">
                <a:solidFill>
                  <a:srgbClr val="FF0000"/>
                </a:solidFill>
              </a:rPr>
              <a:t/>
            </a:r>
            <a:br>
              <a:rPr lang="en-US" sz="4400" dirty="0">
                <a:solidFill>
                  <a:srgbClr val="FF0000"/>
                </a:solidFill>
              </a:rPr>
            </a:br>
            <a:r>
              <a:rPr lang="en-US" sz="4400" b="1" dirty="0"/>
              <a:t>Class: </a:t>
            </a:r>
            <a:r>
              <a:rPr lang="en-US" sz="4400" b="1" dirty="0" err="1"/>
              <a:t>B.Com</a:t>
            </a:r>
            <a:r>
              <a:rPr lang="en-US" sz="4400" b="1" dirty="0"/>
              <a:t> – Part-1 </a:t>
            </a:r>
            <a:br>
              <a:rPr lang="en-US" sz="4400" b="1" dirty="0"/>
            </a:br>
            <a:r>
              <a:rPr lang="en-US" sz="4400" b="1" dirty="0"/>
              <a:t>Subject: Financial Accounting</a:t>
            </a:r>
            <a:br>
              <a:rPr lang="en-US" sz="4400" b="1" dirty="0"/>
            </a:br>
            <a:r>
              <a:rPr lang="en-US" sz="4400" b="1" dirty="0"/>
              <a:t>Topic – </a:t>
            </a:r>
            <a:r>
              <a:rPr lang="en-US" sz="4400" b="1" dirty="0">
                <a:solidFill>
                  <a:srgbClr val="FF0000"/>
                </a:solidFill>
              </a:rPr>
              <a:t>Accounting </a:t>
            </a:r>
            <a:r>
              <a:rPr lang="en-US" sz="4400" b="1" dirty="0" smtClean="0">
                <a:solidFill>
                  <a:srgbClr val="FF0000"/>
                </a:solidFill>
              </a:rPr>
              <a:t>Of Non </a:t>
            </a:r>
            <a:r>
              <a:rPr lang="en-US" sz="4400" b="1" dirty="0">
                <a:solidFill>
                  <a:srgbClr val="FF0000"/>
                </a:solidFill>
              </a:rPr>
              <a:t>Trading Organization </a:t>
            </a:r>
            <a:endParaRPr lang="en-US" sz="4400" dirty="0"/>
          </a:p>
        </p:txBody>
      </p:sp>
      <p:sp>
        <p:nvSpPr>
          <p:cNvPr id="3" name="Subtitle 2"/>
          <p:cNvSpPr>
            <a:spLocks noGrp="1"/>
          </p:cNvSpPr>
          <p:nvPr>
            <p:ph type="subTitle" idx="1"/>
          </p:nvPr>
        </p:nvSpPr>
        <p:spPr>
          <a:xfrm>
            <a:off x="1524000" y="3945466"/>
            <a:ext cx="9144000" cy="1786467"/>
          </a:xfrm>
        </p:spPr>
        <p:txBody>
          <a:bodyPr>
            <a:normAutofit fontScale="92500" lnSpcReduction="10000"/>
          </a:bodyPr>
          <a:lstStyle/>
          <a:p>
            <a:r>
              <a:rPr lang="en-US" sz="2200" b="1" u="sng" dirty="0"/>
              <a:t>Prepared By</a:t>
            </a:r>
          </a:p>
          <a:p>
            <a:pPr>
              <a:spcBef>
                <a:spcPts val="200"/>
              </a:spcBef>
            </a:pPr>
            <a:r>
              <a:rPr lang="en-US" sz="2200" b="1" dirty="0"/>
              <a:t> Dr. SHAHID IQBAL </a:t>
            </a:r>
          </a:p>
          <a:p>
            <a:pPr>
              <a:spcBef>
                <a:spcPts val="200"/>
              </a:spcBef>
            </a:pPr>
            <a:r>
              <a:rPr lang="en-US" sz="2200" b="1" dirty="0"/>
              <a:t>Guest Faculty</a:t>
            </a:r>
          </a:p>
          <a:p>
            <a:pPr>
              <a:spcBef>
                <a:spcPts val="200"/>
              </a:spcBef>
            </a:pPr>
            <a:r>
              <a:rPr lang="en-US" sz="2200" b="1" dirty="0"/>
              <a:t>Marwari College, </a:t>
            </a:r>
            <a:r>
              <a:rPr lang="en-US" sz="2200" b="1" dirty="0">
                <a:solidFill>
                  <a:schemeClr val="tx1"/>
                </a:solidFill>
              </a:rPr>
              <a:t>D</a:t>
            </a:r>
            <a:r>
              <a:rPr lang="en-US" sz="2200" b="1" dirty="0"/>
              <a:t>arbhanga,</a:t>
            </a:r>
          </a:p>
          <a:p>
            <a:pPr>
              <a:spcBef>
                <a:spcPts val="200"/>
              </a:spcBef>
            </a:pPr>
            <a:r>
              <a:rPr lang="en-US" sz="2200" b="1" dirty="0"/>
              <a:t>Mobile no. and </a:t>
            </a:r>
            <a:r>
              <a:rPr lang="en-US" sz="2200" b="1" dirty="0" err="1"/>
              <a:t>whatsup</a:t>
            </a:r>
            <a:r>
              <a:rPr lang="en-US" sz="2200" b="1" dirty="0"/>
              <a:t> no. : 7004160257</a:t>
            </a:r>
          </a:p>
          <a:p>
            <a:pPr>
              <a:spcBef>
                <a:spcPts val="200"/>
              </a:spcBef>
            </a:pPr>
            <a:r>
              <a:rPr lang="en-US" sz="2200" b="1" dirty="0"/>
              <a:t>Email ID: </a:t>
            </a:r>
            <a:r>
              <a:rPr lang="en-US" sz="2200" b="1" dirty="0" err="1"/>
              <a:t>shahidlnmu@gmail.Com</a:t>
            </a:r>
            <a:endParaRPr lang="en-US" sz="2200" b="1" dirty="0"/>
          </a:p>
          <a:p>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a:solidFill>
                  <a:srgbClr val="FF0000"/>
                </a:solidFill>
              </a:rPr>
              <a:t>MEANING OF NON TRADING </a:t>
            </a:r>
            <a:r>
              <a:rPr lang="en-US" sz="3200" b="1" dirty="0" smtClean="0">
                <a:solidFill>
                  <a:srgbClr val="FF0000"/>
                </a:solidFill>
              </a:rPr>
              <a:t>ORGANISATION:</a:t>
            </a:r>
            <a:endParaRPr lang="en-US" sz="3200" b="1" dirty="0">
              <a:solidFill>
                <a:srgbClr val="FF0000"/>
              </a:solidFill>
            </a:endParaRPr>
          </a:p>
        </p:txBody>
      </p:sp>
      <p:sp>
        <p:nvSpPr>
          <p:cNvPr id="3" name="Content Placeholder 2"/>
          <p:cNvSpPr>
            <a:spLocks noGrp="1"/>
          </p:cNvSpPr>
          <p:nvPr>
            <p:ph idx="1"/>
          </p:nvPr>
        </p:nvSpPr>
        <p:spPr/>
        <p:txBody>
          <a:bodyPr>
            <a:normAutofit/>
          </a:bodyPr>
          <a:lstStyle/>
          <a:p>
            <a:pPr algn="just">
              <a:buNone/>
            </a:pPr>
            <a:r>
              <a:rPr lang="en-US" sz="2400" dirty="0" smtClean="0"/>
              <a:t>	</a:t>
            </a:r>
            <a:r>
              <a:rPr lang="en-US" dirty="0" smtClean="0"/>
              <a:t>A </a:t>
            </a:r>
            <a:r>
              <a:rPr lang="en-US" dirty="0"/>
              <a:t>non trading organization is one that does not intends to make profits and this implies that it is not actually involved in trading or selling any thing. In such an organization, the company is not offering its services in return for money instead it offers its services free of cost to the customer. In this way no trade or exchange takes place between the provider and customer and hence they are called non trading organizations. The main sources of income for a non-trading concern are donations, fees and government or municipal grants. The income should generally be received through a proper banking channel in order to provide an audit trail.</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985373"/>
          </a:xfrm>
        </p:spPr>
        <p:txBody>
          <a:bodyPr>
            <a:normAutofit/>
          </a:bodyPr>
          <a:lstStyle/>
          <a:p>
            <a:r>
              <a:rPr lang="en-US" sz="3200" b="1" dirty="0">
                <a:solidFill>
                  <a:srgbClr val="FF0000"/>
                </a:solidFill>
              </a:rPr>
              <a:t>Nature of </a:t>
            </a:r>
            <a:r>
              <a:rPr lang="en-US" sz="3200" b="1" dirty="0" smtClean="0">
                <a:solidFill>
                  <a:srgbClr val="FF0000"/>
                </a:solidFill>
              </a:rPr>
              <a:t>Non </a:t>
            </a:r>
            <a:r>
              <a:rPr lang="en-US" sz="3200" b="1" dirty="0">
                <a:solidFill>
                  <a:srgbClr val="FF0000"/>
                </a:solidFill>
              </a:rPr>
              <a:t>T</a:t>
            </a:r>
            <a:r>
              <a:rPr lang="en-US" sz="3200" b="1" dirty="0" smtClean="0">
                <a:solidFill>
                  <a:srgbClr val="FF0000"/>
                </a:solidFill>
              </a:rPr>
              <a:t>rading Organization:</a:t>
            </a:r>
            <a:endParaRPr lang="en-US" sz="3200" b="1" dirty="0">
              <a:solidFill>
                <a:srgbClr val="FF0000"/>
              </a:solidFill>
            </a:endParaRPr>
          </a:p>
        </p:txBody>
      </p:sp>
      <p:sp>
        <p:nvSpPr>
          <p:cNvPr id="3" name="Content Placeholder 2"/>
          <p:cNvSpPr>
            <a:spLocks noGrp="1"/>
          </p:cNvSpPr>
          <p:nvPr>
            <p:ph idx="1"/>
          </p:nvPr>
        </p:nvSpPr>
        <p:spPr>
          <a:xfrm>
            <a:off x="838200" y="1291040"/>
            <a:ext cx="10515600" cy="5334843"/>
          </a:xfrm>
        </p:spPr>
        <p:txBody>
          <a:bodyPr>
            <a:noAutofit/>
          </a:bodyPr>
          <a:lstStyle/>
          <a:p>
            <a:pPr algn="just"/>
            <a:r>
              <a:rPr lang="en-US" sz="2400" dirty="0">
                <a:solidFill>
                  <a:srgbClr val="FF0000"/>
                </a:solidFill>
              </a:rPr>
              <a:t>Service Motive: </a:t>
            </a:r>
            <a:r>
              <a:rPr lang="en-US" sz="2400" dirty="0"/>
              <a:t>These </a:t>
            </a:r>
            <a:r>
              <a:rPr lang="en-US" sz="2400" dirty="0" smtClean="0"/>
              <a:t>organizations </a:t>
            </a:r>
            <a:r>
              <a:rPr lang="en-US" sz="2400" dirty="0"/>
              <a:t>have a motive to provide service to its members or a specific group or to the general public. </a:t>
            </a:r>
          </a:p>
          <a:p>
            <a:pPr algn="just"/>
            <a:r>
              <a:rPr lang="en-US" sz="2400" dirty="0">
                <a:solidFill>
                  <a:srgbClr val="FF0000"/>
                </a:solidFill>
              </a:rPr>
              <a:t>Members</a:t>
            </a:r>
            <a:r>
              <a:rPr lang="en-US" sz="2400" dirty="0"/>
              <a:t>: These </a:t>
            </a:r>
            <a:r>
              <a:rPr lang="en-US" sz="2400" dirty="0" smtClean="0"/>
              <a:t>organizations </a:t>
            </a:r>
            <a:r>
              <a:rPr lang="en-US" sz="2400" dirty="0"/>
              <a:t>are formed as charitable trusts or societies. The subscribers to these </a:t>
            </a:r>
            <a:r>
              <a:rPr lang="en-US" sz="2400" dirty="0" smtClean="0"/>
              <a:t>organizations </a:t>
            </a:r>
            <a:r>
              <a:rPr lang="en-US" sz="2400" dirty="0"/>
              <a:t>are their members.</a:t>
            </a:r>
          </a:p>
          <a:p>
            <a:pPr algn="just"/>
            <a:r>
              <a:rPr lang="en-US" sz="2400" dirty="0">
                <a:solidFill>
                  <a:srgbClr val="FF0000"/>
                </a:solidFill>
              </a:rPr>
              <a:t>Source of Income: </a:t>
            </a:r>
            <a:r>
              <a:rPr lang="en-US" sz="2400" dirty="0"/>
              <a:t>The major sources of income of not-for-profit </a:t>
            </a:r>
            <a:r>
              <a:rPr lang="en-US" sz="2400" dirty="0" smtClean="0"/>
              <a:t>organizations </a:t>
            </a:r>
            <a:r>
              <a:rPr lang="en-US" sz="2400" dirty="0"/>
              <a:t>are subscriptions, donations, government grants, legacies, income from investments, etc. </a:t>
            </a:r>
          </a:p>
          <a:p>
            <a:pPr algn="just"/>
            <a:r>
              <a:rPr lang="en-US" sz="2400" dirty="0">
                <a:solidFill>
                  <a:srgbClr val="FF0000"/>
                </a:solidFill>
              </a:rPr>
              <a:t>Management: </a:t>
            </a:r>
            <a:r>
              <a:rPr lang="en-US" sz="2400" dirty="0"/>
              <a:t>The managing committee or the executive committee manages these </a:t>
            </a:r>
            <a:r>
              <a:rPr lang="en-US" sz="2400" dirty="0" smtClean="0"/>
              <a:t>organizations. </a:t>
            </a:r>
            <a:r>
              <a:rPr lang="en-US" sz="2400" dirty="0"/>
              <a:t>The members elect the committee. Reputation: These </a:t>
            </a:r>
            <a:r>
              <a:rPr lang="en-US" sz="2400" dirty="0" smtClean="0"/>
              <a:t>organizations </a:t>
            </a:r>
            <a:r>
              <a:rPr lang="en-US" sz="2400" dirty="0"/>
              <a:t>earn their reputation or goodwill on the basis of the good work done for the welfare of the public.</a:t>
            </a:r>
          </a:p>
          <a:p>
            <a:pPr algn="just"/>
            <a:r>
              <a:rPr lang="en-US" sz="2400" dirty="0">
                <a:solidFill>
                  <a:srgbClr val="FF0000"/>
                </a:solidFill>
              </a:rPr>
              <a:t>Users of accounting information: </a:t>
            </a:r>
            <a:r>
              <a:rPr lang="en-US" sz="2400" dirty="0"/>
              <a:t>The users of the accounting information of these </a:t>
            </a:r>
            <a:r>
              <a:rPr lang="en-US" sz="2400" dirty="0" smtClean="0"/>
              <a:t>organizations </a:t>
            </a:r>
            <a:r>
              <a:rPr lang="en-US" sz="2400" dirty="0"/>
              <a:t>are present and potential contributors as well as the statutory bodies</a:t>
            </a:r>
            <a:r>
              <a:rPr lang="en-US" sz="2400" dirty="0" smtClean="0"/>
              <a:t>.</a:t>
            </a:r>
            <a:endParaRPr lang="en-US" sz="24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985373"/>
          </a:xfrm>
        </p:spPr>
        <p:txBody>
          <a:bodyPr>
            <a:normAutofit/>
          </a:bodyPr>
          <a:lstStyle/>
          <a:p>
            <a:r>
              <a:rPr lang="en-US" sz="3000" b="1" dirty="0" smtClean="0">
                <a:solidFill>
                  <a:srgbClr val="FF0000"/>
                </a:solidFill>
              </a:rPr>
              <a:t>Objective of Accounting for Non Trading organization:</a:t>
            </a:r>
            <a:endParaRPr lang="en-US" sz="3000" b="1" dirty="0">
              <a:solidFill>
                <a:srgbClr val="FF0000"/>
              </a:solidFill>
            </a:endParaRPr>
          </a:p>
        </p:txBody>
      </p:sp>
      <p:sp>
        <p:nvSpPr>
          <p:cNvPr id="3" name="Content Placeholder 2"/>
          <p:cNvSpPr>
            <a:spLocks noGrp="1"/>
          </p:cNvSpPr>
          <p:nvPr>
            <p:ph idx="1"/>
          </p:nvPr>
        </p:nvSpPr>
        <p:spPr>
          <a:xfrm>
            <a:off x="838200" y="1291041"/>
            <a:ext cx="10515600" cy="4758068"/>
          </a:xfrm>
        </p:spPr>
        <p:txBody>
          <a:bodyPr>
            <a:noAutofit/>
          </a:bodyPr>
          <a:lstStyle/>
          <a:p>
            <a:pPr algn="just">
              <a:buNone/>
            </a:pPr>
            <a:r>
              <a:rPr lang="en-US" sz="2700" dirty="0" smtClean="0"/>
              <a:t>	The accounting for a non-trading concern is generally as per the principles of double entry bookkeeping system. They generally only maintain a cash book to record receipts and payments made during the year. The cash book is converted into receipt and payment account at the end of the year. The receipts and payments account is a summarized form of cash book and is considered a more useful source of information for preparing final accounts of the entity. By using information from receipt and payment account and from other sources, the entity prepares its income and expenditure account and balance sheet at the end of the period. The income and expenditure account shows a surplus or deficit for the year and balance sheet shows the assets and liabilities of the entity at the end of the year.</a:t>
            </a:r>
            <a:endParaRPr lang="en-US" sz="27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985373"/>
          </a:xfrm>
        </p:spPr>
        <p:txBody>
          <a:bodyPr>
            <a:normAutofit/>
          </a:bodyPr>
          <a:lstStyle/>
          <a:p>
            <a:r>
              <a:rPr lang="en-US" sz="2300" dirty="0" smtClean="0">
                <a:solidFill>
                  <a:srgbClr val="FF0000"/>
                </a:solidFill>
              </a:rPr>
              <a:t>Following are some objectives for accounting for non trading organizations:</a:t>
            </a:r>
            <a:endParaRPr lang="en-US" sz="2300" dirty="0">
              <a:solidFill>
                <a:srgbClr val="FF0000"/>
              </a:solidFill>
            </a:endParaRPr>
          </a:p>
        </p:txBody>
      </p:sp>
      <p:sp>
        <p:nvSpPr>
          <p:cNvPr id="3" name="Content Placeholder 2"/>
          <p:cNvSpPr>
            <a:spLocks noGrp="1"/>
          </p:cNvSpPr>
          <p:nvPr>
            <p:ph idx="1"/>
          </p:nvPr>
        </p:nvSpPr>
        <p:spPr>
          <a:xfrm>
            <a:off x="838200" y="1291041"/>
            <a:ext cx="10515600" cy="4758068"/>
          </a:xfrm>
        </p:spPr>
        <p:txBody>
          <a:bodyPr>
            <a:noAutofit/>
          </a:bodyPr>
          <a:lstStyle/>
          <a:p>
            <a:pPr marL="457200" indent="-457200" algn="just">
              <a:buFont typeface="+mj-lt"/>
              <a:buAutoNum type="alphaLcParenR"/>
            </a:pPr>
            <a:r>
              <a:rPr lang="en-US" sz="2700" dirty="0" smtClean="0"/>
              <a:t>To evaluate the performance of organizations in terms of achieving their goals for which they were created.</a:t>
            </a:r>
          </a:p>
          <a:p>
            <a:pPr marL="457200" indent="-457200" algn="just">
              <a:buFont typeface="+mj-lt"/>
              <a:buAutoNum type="alphaLcParenR"/>
            </a:pPr>
            <a:r>
              <a:rPr lang="en-US" sz="2700" dirty="0" smtClean="0"/>
              <a:t>To judge whether those organizations are appropriating the funds with three E’s viz. economically, effectively and efficiently.</a:t>
            </a:r>
          </a:p>
          <a:p>
            <a:pPr marL="457200" indent="-457200" algn="just">
              <a:buFont typeface="+mj-lt"/>
              <a:buAutoNum type="alphaLcParenR"/>
            </a:pPr>
            <a:r>
              <a:rPr lang="en-US" sz="2700" dirty="0" smtClean="0"/>
              <a:t>To examine the compliance of rules, regulations, bye-laws in the organizations.</a:t>
            </a:r>
          </a:p>
          <a:p>
            <a:pPr marL="457200" indent="-457200" algn="just">
              <a:buFont typeface="+mj-lt"/>
              <a:buAutoNum type="alphaLcParenR"/>
            </a:pPr>
            <a:r>
              <a:rPr lang="en-US" sz="2700" dirty="0" smtClean="0"/>
              <a:t> For obtaining grants from government departments.</a:t>
            </a:r>
          </a:p>
          <a:p>
            <a:pPr marL="457200" indent="-457200" algn="just">
              <a:buFont typeface="+mj-lt"/>
              <a:buAutoNum type="alphaLcParenR"/>
            </a:pPr>
            <a:r>
              <a:rPr lang="en-US" sz="2700" dirty="0" smtClean="0"/>
              <a:t>5. To submit annual accounts to the Registrar with whom they are registered.</a:t>
            </a:r>
            <a:endParaRPr lang="en-US" sz="27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3200" b="1" dirty="0">
                <a:solidFill>
                  <a:srgbClr val="FF0000"/>
                </a:solidFill>
              </a:rPr>
              <a:t>DIFFERENCE BETWEEN NON TRADING AND TRADING </a:t>
            </a:r>
            <a:r>
              <a:rPr lang="en-US" sz="3200" b="1" dirty="0" smtClean="0">
                <a:solidFill>
                  <a:srgbClr val="FF0000"/>
                </a:solidFill>
              </a:rPr>
              <a:t>ORGANIZATION:</a:t>
            </a:r>
            <a:endParaRPr lang="en-US" sz="3200" b="1" dirty="0">
              <a:solidFill>
                <a:srgbClr val="FF0000"/>
              </a:solidFill>
            </a:endParaRPr>
          </a:p>
        </p:txBody>
      </p:sp>
      <p:sp>
        <p:nvSpPr>
          <p:cNvPr id="4" name="Text Placeholder 3"/>
          <p:cNvSpPr>
            <a:spLocks noGrp="1"/>
          </p:cNvSpPr>
          <p:nvPr>
            <p:ph type="body" idx="1"/>
          </p:nvPr>
        </p:nvSpPr>
        <p:spPr>
          <a:xfrm>
            <a:off x="839788" y="1681163"/>
            <a:ext cx="5157787" cy="477837"/>
          </a:xfrm>
        </p:spPr>
        <p:txBody>
          <a:bodyPr/>
          <a:lstStyle/>
          <a:p>
            <a:pPr algn="ctr"/>
            <a:r>
              <a:rPr lang="en-US" dirty="0"/>
              <a:t>Non T</a:t>
            </a:r>
            <a:r>
              <a:rPr lang="en-US" dirty="0" smtClean="0"/>
              <a:t>rading Organization</a:t>
            </a:r>
            <a:endParaRPr lang="en-US" dirty="0"/>
          </a:p>
        </p:txBody>
      </p:sp>
      <p:sp>
        <p:nvSpPr>
          <p:cNvPr id="5" name="Content Placeholder 4"/>
          <p:cNvSpPr>
            <a:spLocks noGrp="1"/>
          </p:cNvSpPr>
          <p:nvPr>
            <p:ph sz="half" idx="2"/>
          </p:nvPr>
        </p:nvSpPr>
        <p:spPr>
          <a:xfrm>
            <a:off x="533400" y="2243667"/>
            <a:ext cx="5464175" cy="3805442"/>
          </a:xfrm>
        </p:spPr>
        <p:txBody>
          <a:bodyPr>
            <a:normAutofit fontScale="32500" lnSpcReduction="20000"/>
          </a:bodyPr>
          <a:lstStyle/>
          <a:p>
            <a:endParaRPr lang="en-US" dirty="0"/>
          </a:p>
          <a:p>
            <a:pPr marL="514350" indent="-514350" algn="just">
              <a:buFont typeface="+mj-lt"/>
              <a:buAutoNum type="alphaLcParenR"/>
            </a:pPr>
            <a:r>
              <a:rPr lang="en-US" sz="8000" dirty="0"/>
              <a:t> The main objective of these concerns is to provide goods and services that fulfill a social need.</a:t>
            </a:r>
          </a:p>
          <a:p>
            <a:pPr marL="514350" indent="-514350" algn="just">
              <a:buFont typeface="+mj-lt"/>
              <a:buAutoNum type="alphaLcParenR"/>
            </a:pPr>
            <a:r>
              <a:rPr lang="en-US" sz="8000" dirty="0"/>
              <a:t>The main sources of income of these concerns are entrance fees, subscriptions, donations, Govt. and municipals grants etc.</a:t>
            </a:r>
          </a:p>
          <a:p>
            <a:pPr marL="514350" indent="-514350" algn="just">
              <a:buFont typeface="+mj-lt"/>
              <a:buAutoNum type="alphaLcParenR"/>
            </a:pPr>
            <a:r>
              <a:rPr lang="en-US" sz="8000" dirty="0"/>
              <a:t> Non-Trading concerns may be in the form of club, society, association and trust</a:t>
            </a:r>
            <a:r>
              <a:rPr lang="en-US" sz="8000" dirty="0" smtClean="0"/>
              <a:t>.</a:t>
            </a:r>
            <a:endParaRPr lang="en-US" sz="5100" dirty="0"/>
          </a:p>
        </p:txBody>
      </p:sp>
      <p:sp>
        <p:nvSpPr>
          <p:cNvPr id="6" name="Text Placeholder 5"/>
          <p:cNvSpPr>
            <a:spLocks noGrp="1"/>
          </p:cNvSpPr>
          <p:nvPr>
            <p:ph type="body" sz="quarter" idx="3"/>
          </p:nvPr>
        </p:nvSpPr>
        <p:spPr>
          <a:xfrm>
            <a:off x="6172200" y="1681163"/>
            <a:ext cx="5183188" cy="477837"/>
          </a:xfrm>
        </p:spPr>
        <p:txBody>
          <a:bodyPr/>
          <a:lstStyle/>
          <a:p>
            <a:pPr algn="ctr"/>
            <a:r>
              <a:rPr lang="en-US" dirty="0"/>
              <a:t>Trading </a:t>
            </a:r>
            <a:r>
              <a:rPr lang="en-US" dirty="0" smtClean="0"/>
              <a:t>Organization</a:t>
            </a:r>
            <a:endParaRPr lang="en-US" dirty="0"/>
          </a:p>
        </p:txBody>
      </p:sp>
      <p:sp>
        <p:nvSpPr>
          <p:cNvPr id="7" name="Content Placeholder 6"/>
          <p:cNvSpPr>
            <a:spLocks noGrp="1"/>
          </p:cNvSpPr>
          <p:nvPr>
            <p:ph sz="quarter" idx="4"/>
          </p:nvPr>
        </p:nvSpPr>
        <p:spPr>
          <a:xfrm>
            <a:off x="5997575" y="2398414"/>
            <a:ext cx="6008157" cy="3763235"/>
          </a:xfrm>
        </p:spPr>
        <p:txBody>
          <a:bodyPr>
            <a:noAutofit/>
          </a:bodyPr>
          <a:lstStyle/>
          <a:p>
            <a:pPr marL="514350" indent="-514350" algn="just">
              <a:buFont typeface="+mj-lt"/>
              <a:buAutoNum type="alphaLcParenR"/>
            </a:pPr>
            <a:r>
              <a:rPr lang="en-US" sz="2600" dirty="0"/>
              <a:t>The main objective of these concerns is to earn profit.</a:t>
            </a:r>
          </a:p>
          <a:p>
            <a:pPr marL="514350" indent="-514350" algn="just">
              <a:buFont typeface="+mj-lt"/>
              <a:buAutoNum type="alphaLcParenR"/>
            </a:pPr>
            <a:r>
              <a:rPr lang="en-US" sz="2600" dirty="0"/>
              <a:t> The main sources of income are revenue received from the sale of merchandise or from the services rendered to others.</a:t>
            </a:r>
          </a:p>
          <a:p>
            <a:pPr marL="514350" indent="-514350" algn="just">
              <a:buFont typeface="+mj-lt"/>
              <a:buAutoNum type="alphaLcParenR"/>
            </a:pPr>
            <a:r>
              <a:rPr lang="en-US" sz="2600" dirty="0"/>
              <a:t> Trading concerns may be in the form of sole proprietorship, partnership, joint stock company or public enterprises</a:t>
            </a:r>
            <a:r>
              <a:rPr lang="en-US" sz="2600" dirty="0" smtClean="0"/>
              <a:t>.</a:t>
            </a:r>
            <a:endParaRPr lang="en-US" sz="26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p:cNvSpPr>
            <a:spLocks noGrp="1"/>
          </p:cNvSpPr>
          <p:nvPr>
            <p:ph type="body" idx="1"/>
          </p:nvPr>
        </p:nvSpPr>
        <p:spPr>
          <a:xfrm>
            <a:off x="839788" y="654199"/>
            <a:ext cx="5157787" cy="477837"/>
          </a:xfrm>
        </p:spPr>
        <p:txBody>
          <a:bodyPr/>
          <a:lstStyle/>
          <a:p>
            <a:pPr algn="ctr"/>
            <a:r>
              <a:rPr lang="en-US" dirty="0"/>
              <a:t>Non </a:t>
            </a:r>
            <a:r>
              <a:rPr lang="en-US" dirty="0" smtClean="0"/>
              <a:t>Trading </a:t>
            </a:r>
            <a:r>
              <a:rPr lang="en-US" dirty="0"/>
              <a:t>O</a:t>
            </a:r>
            <a:r>
              <a:rPr lang="en-US" dirty="0" smtClean="0"/>
              <a:t>rganization</a:t>
            </a:r>
            <a:endParaRPr lang="en-US" dirty="0"/>
          </a:p>
        </p:txBody>
      </p:sp>
      <p:sp>
        <p:nvSpPr>
          <p:cNvPr id="5" name="Content Placeholder 4"/>
          <p:cNvSpPr>
            <a:spLocks noGrp="1"/>
          </p:cNvSpPr>
          <p:nvPr>
            <p:ph sz="half" idx="2"/>
          </p:nvPr>
        </p:nvSpPr>
        <p:spPr>
          <a:xfrm>
            <a:off x="533400" y="1498063"/>
            <a:ext cx="5464175" cy="3130192"/>
          </a:xfrm>
        </p:spPr>
        <p:txBody>
          <a:bodyPr>
            <a:noAutofit/>
          </a:bodyPr>
          <a:lstStyle/>
          <a:p>
            <a:pPr algn="just">
              <a:buNone/>
            </a:pPr>
            <a:r>
              <a:rPr lang="en-US" sz="2400" dirty="0" smtClean="0"/>
              <a:t>d) The control and management of non-trading concerns rest in the hands of trustees, governing body and committee of management.</a:t>
            </a:r>
          </a:p>
          <a:p>
            <a:pPr algn="just">
              <a:buNone/>
            </a:pPr>
            <a:r>
              <a:rPr lang="en-US" sz="2400" dirty="0" smtClean="0"/>
              <a:t>e) The </a:t>
            </a:r>
            <a:r>
              <a:rPr lang="en-US" sz="2400" dirty="0"/>
              <a:t>final accounts of such concerns involves income and expenditure A/c, balance sheet. A summary of cash transactions I.e. Receipts and payments account is also prepared.</a:t>
            </a:r>
          </a:p>
        </p:txBody>
      </p:sp>
      <p:sp>
        <p:nvSpPr>
          <p:cNvPr id="6" name="Text Placeholder 5"/>
          <p:cNvSpPr>
            <a:spLocks noGrp="1"/>
          </p:cNvSpPr>
          <p:nvPr>
            <p:ph type="body" sz="quarter" idx="3"/>
          </p:nvPr>
        </p:nvSpPr>
        <p:spPr>
          <a:xfrm>
            <a:off x="6172200" y="597927"/>
            <a:ext cx="5183188" cy="477837"/>
          </a:xfrm>
        </p:spPr>
        <p:txBody>
          <a:bodyPr/>
          <a:lstStyle/>
          <a:p>
            <a:pPr algn="ctr"/>
            <a:r>
              <a:rPr lang="en-US" dirty="0"/>
              <a:t>Trading </a:t>
            </a:r>
            <a:r>
              <a:rPr lang="en-US" dirty="0" smtClean="0"/>
              <a:t>Organization</a:t>
            </a:r>
            <a:endParaRPr lang="en-US" dirty="0"/>
          </a:p>
        </p:txBody>
      </p:sp>
      <p:sp>
        <p:nvSpPr>
          <p:cNvPr id="7" name="Content Placeholder 6"/>
          <p:cNvSpPr>
            <a:spLocks noGrp="1"/>
          </p:cNvSpPr>
          <p:nvPr>
            <p:ph sz="quarter" idx="4"/>
          </p:nvPr>
        </p:nvSpPr>
        <p:spPr>
          <a:xfrm>
            <a:off x="5997575" y="1526198"/>
            <a:ext cx="6008157" cy="3059853"/>
          </a:xfrm>
        </p:spPr>
        <p:txBody>
          <a:bodyPr>
            <a:noAutofit/>
          </a:bodyPr>
          <a:lstStyle/>
          <a:p>
            <a:pPr marL="514350" indent="-514350" algn="just">
              <a:buNone/>
            </a:pPr>
            <a:r>
              <a:rPr lang="en-US" sz="2400" dirty="0" smtClean="0"/>
              <a:t>d) 	Trading </a:t>
            </a:r>
            <a:r>
              <a:rPr lang="en-US" sz="2400" dirty="0"/>
              <a:t>Concerns: The sole proprietorship is managed by the proprietor, the partnership by the partners or their representatives and joint stock company by the board of directors.</a:t>
            </a:r>
          </a:p>
          <a:p>
            <a:pPr marL="514350" indent="-514350" algn="just">
              <a:buNone/>
            </a:pPr>
            <a:r>
              <a:rPr lang="en-US" sz="2400" dirty="0" smtClean="0"/>
              <a:t>e)	The </a:t>
            </a:r>
            <a:r>
              <a:rPr lang="en-US" sz="2400" dirty="0"/>
              <a:t>final accounts of such concerns involves Trading account, profit and loss account and balance sheet.</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701040"/>
            <a:ext cx="10515600" cy="4622800"/>
          </a:xfrm>
        </p:spPr>
        <p:txBody>
          <a:bodyPr/>
          <a:lstStyle/>
          <a:p>
            <a:pPr algn="ctr"/>
            <a:r>
              <a:rPr lang="en-US" dirty="0">
                <a:solidFill>
                  <a:srgbClr val="FF0000"/>
                </a:solidFill>
              </a:rPr>
              <a:t>Thank you</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20</TotalTime>
  <Words>329</Words>
  <Application>Microsoft Office PowerPoint</Application>
  <PresentationFormat>Custom</PresentationFormat>
  <Paragraphs>42</Paragraphs>
  <Slides>8</Slides>
  <Notes>2</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Office Theme</vt:lpstr>
      <vt:lpstr>WELCOME Class: B.Com – Part-1  Subject: Financial Accounting Topic – Accounting Of Non Trading Organization </vt:lpstr>
      <vt:lpstr>MEANING OF NON TRADING ORGANISATION:</vt:lpstr>
      <vt:lpstr>Nature of Non Trading Organization:</vt:lpstr>
      <vt:lpstr>Objective of Accounting for Non Trading organization:</vt:lpstr>
      <vt:lpstr>Following are some objectives for accounting for non trading organizations:</vt:lpstr>
      <vt:lpstr>DIFFERENCE BETWEEN NON TRADING AND TRADING ORGANIZATION:</vt:lpstr>
      <vt:lpstr>Slide 7</vt:lpstr>
      <vt:lpstr>Thank you</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WELCOME Class: B.Com – Part-1  Subject: Financial Accounting Topic – Accounting for Non Trading Organisation</dc:title>
  <dc:creator>kanchan kumar</dc:creator>
  <cp:lastModifiedBy>HP</cp:lastModifiedBy>
  <cp:revision>14</cp:revision>
  <dcterms:created xsi:type="dcterms:W3CDTF">2020-07-05T01:31:00Z</dcterms:created>
  <dcterms:modified xsi:type="dcterms:W3CDTF">2020-07-07T04:57:46Z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1033-10.2.0.7636</vt:lpwstr>
  </property>
</Properties>
</file>